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77" r:id="rId4"/>
    <p:sldId id="268" r:id="rId5"/>
    <p:sldId id="304" r:id="rId6"/>
    <p:sldId id="267" r:id="rId7"/>
    <p:sldId id="303" r:id="rId8"/>
    <p:sldId id="285" r:id="rId9"/>
    <p:sldId id="313" r:id="rId10"/>
    <p:sldId id="305" r:id="rId11"/>
    <p:sldId id="306" r:id="rId12"/>
    <p:sldId id="307" r:id="rId13"/>
    <p:sldId id="271" r:id="rId14"/>
    <p:sldId id="274" r:id="rId15"/>
    <p:sldId id="301" r:id="rId16"/>
    <p:sldId id="287" r:id="rId17"/>
    <p:sldId id="302" r:id="rId18"/>
    <p:sldId id="290" r:id="rId19"/>
    <p:sldId id="291" r:id="rId20"/>
    <p:sldId id="314" r:id="rId21"/>
    <p:sldId id="288" r:id="rId22"/>
    <p:sldId id="309" r:id="rId23"/>
    <p:sldId id="310" r:id="rId24"/>
    <p:sldId id="311" r:id="rId25"/>
    <p:sldId id="312" r:id="rId26"/>
    <p:sldId id="308" r:id="rId27"/>
    <p:sldId id="280" r:id="rId28"/>
    <p:sldId id="281" r:id="rId29"/>
    <p:sldId id="294" r:id="rId30"/>
    <p:sldId id="282" r:id="rId31"/>
    <p:sldId id="293" r:id="rId32"/>
    <p:sldId id="292" r:id="rId33"/>
    <p:sldId id="298" r:id="rId34"/>
    <p:sldId id="286" r:id="rId35"/>
    <p:sldId id="279" r:id="rId36"/>
    <p:sldId id="295" r:id="rId37"/>
    <p:sldId id="283" r:id="rId38"/>
    <p:sldId id="275" r:id="rId39"/>
    <p:sldId id="272" r:id="rId40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21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03.12.15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6098-E9E1-42B4-9C80-2F52B9453439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03.12.15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E89-2EE0-4320-B5A2-F15E505D5862}" type="datetime1">
              <a:rPr lang="de-DE" smtClean="0"/>
              <a:t>03.12.15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B62-60FD-48EF-B2F4-6E7265AD3459}" type="datetime1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91D9-FBFE-4ACC-A99A-BC74A6E03CC5}" type="datetime1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23B19E-8C35-419D-B8B2-87612A89E43F}" type="datetime1">
              <a:rPr lang="de-DE" smtClean="0"/>
              <a:t>03.12.15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5" name="Picture 14" descr="asl_logo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  <p:sp>
        <p:nvSpPr>
          <p:cNvPr id="1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4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emf"/><Relationship Id="rId12" Type="http://schemas.openxmlformats.org/officeDocument/2006/relationships/image" Target="../media/image51.png"/><Relationship Id="rId13" Type="http://schemas.openxmlformats.org/officeDocument/2006/relationships/image" Target="../media/image52.emf"/><Relationship Id="rId14" Type="http://schemas.openxmlformats.org/officeDocument/2006/relationships/image" Target="../media/image53.emf"/><Relationship Id="rId15" Type="http://schemas.openxmlformats.org/officeDocument/2006/relationships/image" Target="../media/image54.emf"/><Relationship Id="rId16" Type="http://schemas.openxmlformats.org/officeDocument/2006/relationships/image" Target="../media/image55.emf"/><Relationship Id="rId17" Type="http://schemas.openxmlformats.org/officeDocument/2006/relationships/image" Target="../media/image56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emf"/><Relationship Id="rId12" Type="http://schemas.openxmlformats.org/officeDocument/2006/relationships/image" Target="../media/image66.emf"/><Relationship Id="rId13" Type="http://schemas.openxmlformats.org/officeDocument/2006/relationships/image" Target="../media/image67.emf"/><Relationship Id="rId14" Type="http://schemas.openxmlformats.org/officeDocument/2006/relationships/image" Target="../media/image68.emf"/><Relationship Id="rId15" Type="http://schemas.openxmlformats.org/officeDocument/2006/relationships/image" Target="../media/image69.emf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8" Type="http://schemas.openxmlformats.org/officeDocument/2006/relationships/image" Target="../media/image52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7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81.emf"/><Relationship Id="rId14" Type="http://schemas.openxmlformats.org/officeDocument/2006/relationships/image" Target="../media/image8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emf"/><Relationship Id="rId4" Type="http://schemas.openxmlformats.org/officeDocument/2006/relationships/image" Target="../media/image60.png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Visual-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 smtClean="0"/>
              <a:t>Odometry</a:t>
            </a:r>
            <a:r>
              <a:rPr lang="de-CH" dirty="0" smtClean="0"/>
              <a:t>: </a:t>
            </a:r>
            <a:r>
              <a:rPr lang="de-CH" dirty="0" err="1" smtClean="0"/>
              <a:t>Evaluating</a:t>
            </a:r>
            <a:r>
              <a:rPr lang="de-CH" dirty="0" smtClean="0"/>
              <a:t> ROVIO </a:t>
            </a:r>
            <a:r>
              <a:rPr lang="de-CH" dirty="0" err="1" smtClean="0"/>
              <a:t>and</a:t>
            </a:r>
            <a:r>
              <a:rPr lang="de-CH" dirty="0" smtClean="0"/>
              <a:t> OKVIS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yaw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world-z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ijrr_goe_y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43" y="1569639"/>
            <a:ext cx="3368543" cy="210197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61792" y="1592714"/>
            <a:ext cx="8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Rovio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61792" y="4085782"/>
            <a:ext cx="82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Okvis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10" name="Bild 9" descr="ijrr_gte_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86" y="1592714"/>
            <a:ext cx="3331564" cy="20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514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1792" y="1592714"/>
            <a:ext cx="8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Rovio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61792" y="4085782"/>
            <a:ext cx="82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Okvis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9" name="Bild 8" descr="ijrr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08" y="1592714"/>
            <a:ext cx="3379635" cy="2108892"/>
          </a:xfrm>
          <a:prstGeom prst="rect">
            <a:avLst/>
          </a:prstGeom>
        </p:spPr>
      </p:pic>
      <p:pic>
        <p:nvPicPr>
          <p:cNvPr id="10" name="Bild 9" descr="ijrr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46" y="1592714"/>
            <a:ext cx="3383603" cy="21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355024"/>
              </p:ext>
            </p:extLst>
          </p:nvPr>
        </p:nvGraphicFramePr>
        <p:xfrm>
          <a:off x="323850" y="2024063"/>
          <a:ext cx="8496300" cy="2966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32100"/>
                <a:gridCol w="2832100"/>
                <a:gridCol w="2832100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Rovio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Okvis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2.5 m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 Orientation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 °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 ° / 1000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</a:t>
                      </a:r>
                      <a:r>
                        <a:rPr lang="de-DE" baseline="0" dirty="0" smtClean="0"/>
                        <a:t> Yaw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 °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 </a:t>
                      </a:r>
                      <a:r>
                        <a:rPr lang="de-DE" dirty="0" err="1" smtClean="0"/>
                        <a:t>world-z</a:t>
                      </a:r>
                      <a:r>
                        <a:rPr lang="de-DE" dirty="0" smtClean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Orientation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Processing</a:t>
                      </a:r>
                      <a:r>
                        <a:rPr lang="de-DE" baseline="0" dirty="0" smtClean="0"/>
                        <a:t> Time / Frame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unknown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23892"/>
            <a:ext cx="8496300" cy="1710218"/>
          </a:xfrm>
        </p:spPr>
        <p:txBody>
          <a:bodyPr/>
          <a:lstStyle/>
          <a:p>
            <a:r>
              <a:rPr lang="de-CH" dirty="0" smtClean="0"/>
              <a:t>High-quality global-</a:t>
            </a:r>
            <a:r>
              <a:rPr lang="de-CH" dirty="0" err="1" smtClean="0"/>
              <a:t>shutter</a:t>
            </a:r>
            <a:r>
              <a:rPr lang="de-CH" dirty="0" smtClean="0"/>
              <a:t> </a:t>
            </a:r>
            <a:r>
              <a:rPr lang="de-CH" dirty="0" err="1" smtClean="0"/>
              <a:t>Cameras</a:t>
            </a:r>
            <a:endParaRPr lang="de-CH" dirty="0" smtClean="0"/>
          </a:p>
          <a:p>
            <a:r>
              <a:rPr lang="de-CH" dirty="0" smtClean="0"/>
              <a:t>High-quality IMU</a:t>
            </a:r>
          </a:p>
          <a:p>
            <a:r>
              <a:rPr lang="de-CH" dirty="0" smtClean="0"/>
              <a:t>Hardware time-</a:t>
            </a:r>
            <a:r>
              <a:rPr lang="de-CH" dirty="0" err="1" smtClean="0"/>
              <a:t>synchronized</a:t>
            </a: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 Sensor</a:t>
            </a:r>
            <a:br>
              <a:rPr lang="de-CH" dirty="0" smtClean="0"/>
            </a:br>
            <a:endParaRPr lang="de-CH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56" y="841130"/>
            <a:ext cx="4403329" cy="34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08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err_on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5385"/>
            <a:ext cx="4292564" cy="3235282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323849" y="1967069"/>
            <a:ext cx="36328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 smtClean="0"/>
              <a:t>Artificial</a:t>
            </a:r>
            <a:r>
              <a:rPr lang="de-DE" dirty="0" smtClean="0"/>
              <a:t> Bias on IMU-</a:t>
            </a:r>
            <a:r>
              <a:rPr lang="de-DE" dirty="0" err="1" smtClean="0"/>
              <a:t>Timestamp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5153175" y="1960062"/>
            <a:ext cx="36669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Real Test </a:t>
            </a:r>
            <a:r>
              <a:rPr lang="de-DE" dirty="0" err="1" smtClean="0"/>
              <a:t>with</a:t>
            </a:r>
            <a:r>
              <a:rPr lang="de-DE" dirty="0" smtClean="0"/>
              <a:t> VI-Sensor </a:t>
            </a:r>
            <a:r>
              <a:rPr lang="de-DE" dirty="0" err="1" smtClean="0"/>
              <a:t>and</a:t>
            </a:r>
            <a:r>
              <a:rPr lang="de-DE" dirty="0" smtClean="0"/>
              <a:t> Bluefox2 </a:t>
            </a:r>
            <a:r>
              <a:rPr lang="de-DE" dirty="0" err="1" smtClean="0"/>
              <a:t>Camera</a:t>
            </a:r>
            <a:endParaRPr lang="de-DE" dirty="0" smtClean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65" y="3122238"/>
            <a:ext cx="2982009" cy="2236507"/>
          </a:xfrm>
          <a:prstGeom prst="rect">
            <a:avLst/>
          </a:prstGeom>
        </p:spPr>
      </p:pic>
      <p:pic>
        <p:nvPicPr>
          <p:cNvPr id="10" name="Bild 9" descr="err_online_fix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8377"/>
            <a:ext cx="4301861" cy="32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88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188010"/>
            <a:ext cx="8496300" cy="2046099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r>
              <a:rPr lang="de-DE" dirty="0" err="1" smtClean="0"/>
              <a:t>Distance</a:t>
            </a:r>
            <a:r>
              <a:rPr lang="de-DE" dirty="0" smtClean="0"/>
              <a:t>: 50 m, 3 </a:t>
            </a:r>
            <a:r>
              <a:rPr lang="de-DE" dirty="0" err="1" smtClean="0"/>
              <a:t>loops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38560"/>
            <a:ext cx="3722592" cy="2718534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25973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Visensor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endParaRPr lang="de-DE" dirty="0" smtClean="0"/>
          </a:p>
          <a:p>
            <a:r>
              <a:rPr lang="de-DE" dirty="0" smtClean="0"/>
              <a:t>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/>
          </a:p>
        </p:txBody>
      </p:sp>
      <p:pic>
        <p:nvPicPr>
          <p:cNvPr id="14" name="Bild 13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2" y="973010"/>
            <a:ext cx="2577054" cy="1608083"/>
          </a:xfrm>
          <a:prstGeom prst="rect">
            <a:avLst/>
          </a:prstGeom>
        </p:spPr>
      </p:pic>
      <p:pic>
        <p:nvPicPr>
          <p:cNvPr id="15" name="Bild 14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36" y="973010"/>
            <a:ext cx="2573964" cy="1606154"/>
          </a:xfrm>
          <a:prstGeom prst="rect">
            <a:avLst/>
          </a:prstGeom>
        </p:spPr>
      </p:pic>
      <p:pic>
        <p:nvPicPr>
          <p:cNvPr id="16" name="Bild 15" descr="slow_l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2" y="2579164"/>
            <a:ext cx="2578279" cy="1608846"/>
          </a:xfrm>
          <a:prstGeom prst="rect">
            <a:avLst/>
          </a:prstGeom>
        </p:spPr>
      </p:pic>
      <p:pic>
        <p:nvPicPr>
          <p:cNvPr id="17" name="Bild 16" descr="slow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61" y="2581093"/>
            <a:ext cx="2575187" cy="16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3904612"/>
            <a:ext cx="5154679" cy="2329498"/>
          </a:xfrm>
        </p:spPr>
        <p:txBody>
          <a:bodyPr/>
          <a:lstStyle/>
          <a:p>
            <a:r>
              <a:rPr lang="de-DE" dirty="0" smtClean="0"/>
              <a:t>Dynamics: ?, ?</a:t>
            </a:r>
          </a:p>
          <a:p>
            <a:r>
              <a:rPr lang="de-DE" dirty="0" err="1" smtClean="0"/>
              <a:t>Distance</a:t>
            </a:r>
            <a:r>
              <a:rPr lang="de-DE" dirty="0" smtClean="0"/>
              <a:t>: 60 m</a:t>
            </a:r>
          </a:p>
          <a:p>
            <a:r>
              <a:rPr lang="de-DE" dirty="0" smtClean="0"/>
              <a:t>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77826"/>
            <a:ext cx="3889995" cy="2427357"/>
          </a:xfrm>
          <a:prstGeom prst="rect">
            <a:avLst/>
          </a:prstGeom>
        </p:spPr>
      </p:pic>
      <p:pic>
        <p:nvPicPr>
          <p:cNvPr id="10" name="Bild 9" descr="fast_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2" y="2881226"/>
            <a:ext cx="2753887" cy="1718426"/>
          </a:xfrm>
          <a:prstGeom prst="rect">
            <a:avLst/>
          </a:prstGeom>
        </p:spPr>
      </p:pic>
      <p:pic>
        <p:nvPicPr>
          <p:cNvPr id="12" name="Bild 11" descr="fast_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120386"/>
            <a:ext cx="2753889" cy="1718427"/>
          </a:xfrm>
          <a:prstGeom prst="rect">
            <a:avLst/>
          </a:prstGeom>
        </p:spPr>
      </p:pic>
      <p:pic>
        <p:nvPicPr>
          <p:cNvPr id="13" name="Bild 12" descr="fast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4590300"/>
            <a:ext cx="2753887" cy="17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fast_ao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2" y="2881226"/>
            <a:ext cx="2753887" cy="1718426"/>
          </a:xfrm>
          <a:prstGeom prst="rect">
            <a:avLst/>
          </a:prstGeom>
        </p:spPr>
      </p:pic>
      <p:pic>
        <p:nvPicPr>
          <p:cNvPr id="15" name="Bild 14" descr="fast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120386"/>
            <a:ext cx="2753889" cy="1718427"/>
          </a:xfrm>
          <a:prstGeom prst="rect">
            <a:avLst/>
          </a:prstGeom>
        </p:spPr>
      </p:pic>
      <p:pic>
        <p:nvPicPr>
          <p:cNvPr id="16" name="Bild 15" descr="fast_az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4590300"/>
            <a:ext cx="2753887" cy="171842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3799650"/>
            <a:ext cx="5584984" cy="2434460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33026"/>
            <a:ext cx="3633324" cy="2267194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120386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2866788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2" y="4590300"/>
            <a:ext cx="2753888" cy="1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Rovio</a:t>
            </a:r>
            <a:r>
              <a:rPr lang="de-DE" dirty="0" smtClean="0"/>
              <a:t>: </a:t>
            </a:r>
            <a:r>
              <a:rPr lang="de-DE" dirty="0" err="1" smtClean="0"/>
              <a:t>Include</a:t>
            </a:r>
            <a:r>
              <a:rPr lang="de-DE" dirty="0" smtClean="0"/>
              <a:t> additional Sensorinformation (GPS, Mag)</a:t>
            </a:r>
          </a:p>
          <a:p>
            <a:endParaRPr lang="de-DE" dirty="0"/>
          </a:p>
          <a:p>
            <a:r>
              <a:rPr lang="de-DE" dirty="0" err="1" smtClean="0"/>
              <a:t>Rovio</a:t>
            </a:r>
            <a:r>
              <a:rPr lang="de-DE" dirty="0" smtClean="0"/>
              <a:t>: Combine </a:t>
            </a:r>
            <a:r>
              <a:rPr lang="de-DE" dirty="0" err="1" smtClean="0"/>
              <a:t>with</a:t>
            </a:r>
            <a:r>
              <a:rPr lang="de-DE" dirty="0" smtClean="0"/>
              <a:t> „Backend“ </a:t>
            </a:r>
            <a:r>
              <a:rPr lang="de-DE" dirty="0" err="1" smtClean="0"/>
              <a:t>performing</a:t>
            </a:r>
            <a:r>
              <a:rPr lang="de-DE" dirty="0" smtClean="0"/>
              <a:t> a Global </a:t>
            </a:r>
            <a:r>
              <a:rPr lang="de-DE" dirty="0" err="1" smtClean="0"/>
              <a:t>Optimization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err="1" smtClean="0"/>
              <a:t>Rovio</a:t>
            </a:r>
            <a:r>
              <a:rPr lang="de-DE" dirty="0" smtClean="0"/>
              <a:t> on Embedded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-quality IMU </a:t>
            </a:r>
            <a:r>
              <a:rPr lang="de-DE" dirty="0" err="1" smtClean="0"/>
              <a:t>and</a:t>
            </a:r>
            <a:r>
              <a:rPr lang="de-DE" dirty="0" smtClean="0"/>
              <a:t> 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Intro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4198508"/>
            <a:ext cx="8496300" cy="2035601"/>
          </a:xfrm>
        </p:spPr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challenge</a:t>
            </a:r>
            <a:r>
              <a:rPr lang="de-DE" dirty="0" smtClean="0"/>
              <a:t>: Single Robot </a:t>
            </a:r>
            <a:r>
              <a:rPr lang="de-DE" dirty="0" err="1" smtClean="0"/>
              <a:t>Localization</a:t>
            </a:r>
            <a:endParaRPr lang="de-DE" dirty="0" smtClean="0"/>
          </a:p>
          <a:p>
            <a:r>
              <a:rPr lang="de-DE" dirty="0" smtClean="0"/>
              <a:t>Global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 smtClean="0"/>
          </a:p>
          <a:p>
            <a:r>
              <a:rPr lang="de-DE" dirty="0" smtClean="0"/>
              <a:t>Visual-</a:t>
            </a:r>
            <a:r>
              <a:rPr lang="de-DE" dirty="0" err="1" smtClean="0"/>
              <a:t>Inertial</a:t>
            </a:r>
            <a:r>
              <a:rPr lang="de-DE" dirty="0" smtClean="0"/>
              <a:t> </a:t>
            </a:r>
            <a:r>
              <a:rPr lang="de-DE" dirty="0" err="1" smtClean="0"/>
              <a:t>Odometry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 /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Ev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8044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Long </a:t>
            </a:r>
            <a:r>
              <a:rPr lang="de-CH" dirty="0" err="1" smtClean="0"/>
              <a:t>Trajectory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7424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2 cm / 1 m (2 %)</a:t>
            </a:r>
          </a:p>
          <a:p>
            <a:r>
              <a:rPr lang="de-DE" dirty="0" smtClean="0"/>
              <a:t>LOE = 0.6° / 1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ijrr_lte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20714"/>
            <a:ext cx="3748766" cy="2339230"/>
          </a:xfrm>
          <a:prstGeom prst="rect">
            <a:avLst/>
          </a:prstGeom>
        </p:spPr>
      </p:pic>
      <p:pic>
        <p:nvPicPr>
          <p:cNvPr id="14" name="Bild 13" descr="ijrr_loe_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037992"/>
            <a:ext cx="3748766" cy="2339230"/>
          </a:xfrm>
          <a:prstGeom prst="rect">
            <a:avLst/>
          </a:prstGeom>
        </p:spPr>
      </p:pic>
      <p:pic>
        <p:nvPicPr>
          <p:cNvPr id="15" name="Bild 14" descr="ijrr_l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620715"/>
            <a:ext cx="3373106" cy="2104818"/>
          </a:xfrm>
          <a:prstGeom prst="rect">
            <a:avLst/>
          </a:prstGeom>
        </p:spPr>
      </p:pic>
      <p:pic>
        <p:nvPicPr>
          <p:cNvPr id="16" name="Bild 15" descr="ijrr_lte_per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2704541"/>
            <a:ext cx="3373106" cy="2104818"/>
          </a:xfrm>
          <a:prstGeom prst="rect">
            <a:avLst/>
          </a:prstGeom>
        </p:spPr>
      </p:pic>
      <p:pic>
        <p:nvPicPr>
          <p:cNvPr id="17" name="Bild 16" descr="ijrr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4753182"/>
            <a:ext cx="3373106" cy="21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233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2" name="Bild 1" descr="ijrr_goe_y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778158"/>
            <a:ext cx="2962290" cy="1848469"/>
          </a:xfrm>
          <a:prstGeom prst="rect">
            <a:avLst/>
          </a:prstGeom>
        </p:spPr>
      </p:pic>
      <p:pic>
        <p:nvPicPr>
          <p:cNvPr id="6" name="Bild 5" descr="ijrr_goe_ro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778159"/>
            <a:ext cx="2941298" cy="1835370"/>
          </a:xfrm>
          <a:prstGeom prst="rect">
            <a:avLst/>
          </a:prstGeom>
        </p:spPr>
      </p:pic>
      <p:pic>
        <p:nvPicPr>
          <p:cNvPr id="7" name="Bild 6" descr="ijrr_goe_p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778159"/>
            <a:ext cx="2946547" cy="1838645"/>
          </a:xfrm>
          <a:prstGeom prst="rect">
            <a:avLst/>
          </a:prstGeom>
        </p:spPr>
      </p:pic>
      <p:pic>
        <p:nvPicPr>
          <p:cNvPr id="17" name="Bild 16" descr="ijrr_gte_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529"/>
            <a:ext cx="2962287" cy="1848467"/>
          </a:xfrm>
          <a:prstGeom prst="rect">
            <a:avLst/>
          </a:prstGeom>
        </p:spPr>
      </p:pic>
      <p:pic>
        <p:nvPicPr>
          <p:cNvPr id="18" name="Bild 17" descr="ijrr_gte_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2616804"/>
            <a:ext cx="2957038" cy="1845192"/>
          </a:xfrm>
          <a:prstGeom prst="rect">
            <a:avLst/>
          </a:prstGeom>
        </p:spPr>
      </p:pic>
      <p:pic>
        <p:nvPicPr>
          <p:cNvPr id="19" name="Bild 18" descr="ijrr_gte_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2616804"/>
            <a:ext cx="2962289" cy="1848468"/>
          </a:xfrm>
          <a:prstGeom prst="rect">
            <a:avLst/>
          </a:prstGeom>
        </p:spPr>
      </p:pic>
      <p:pic>
        <p:nvPicPr>
          <p:cNvPr id="20" name="Bild 19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28" y="4604770"/>
            <a:ext cx="2433320" cy="1706956"/>
          </a:xfrm>
          <a:prstGeom prst="rect">
            <a:avLst/>
          </a:prstGeom>
        </p:spPr>
      </p:pic>
      <p:pic>
        <p:nvPicPr>
          <p:cNvPr id="21" name="Bild 20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50" y="3138385"/>
            <a:ext cx="4523698" cy="3173341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45 </a:t>
            </a:r>
            <a:r>
              <a:rPr lang="de-DE" dirty="0" err="1" smtClean="0"/>
              <a:t>deg</a:t>
            </a:r>
            <a:r>
              <a:rPr lang="de-DE" dirty="0" smtClean="0"/>
              <a:t> / 1000 m</a:t>
            </a:r>
          </a:p>
          <a:p>
            <a:r>
              <a:rPr lang="de-DE" dirty="0" smtClean="0"/>
              <a:t>GTE_Z = 1 m / 1000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0267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</a:t>
            </a:r>
            <a:r>
              <a:rPr lang="de-DE" dirty="0" smtClean="0"/>
              <a:t>2 </a:t>
            </a:r>
            <a:r>
              <a:rPr lang="de-DE" dirty="0"/>
              <a:t>cm / 1 m </a:t>
            </a:r>
            <a:r>
              <a:rPr lang="de-DE" dirty="0" smtClean="0"/>
              <a:t>(2 </a:t>
            </a:r>
            <a:r>
              <a:rPr lang="de-DE" dirty="0"/>
              <a:t>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 smtClean="0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</a:t>
            </a:r>
            <a:r>
              <a:rPr lang="de-DE" dirty="0" smtClean="0"/>
              <a:t>45 </a:t>
            </a:r>
            <a:r>
              <a:rPr lang="de-DE" dirty="0" err="1"/>
              <a:t>deg</a:t>
            </a:r>
            <a:r>
              <a:rPr lang="de-DE" dirty="0"/>
              <a:t> / </a:t>
            </a:r>
            <a:r>
              <a:rPr lang="de-DE" dirty="0" smtClean="0"/>
              <a:t>1000 </a:t>
            </a:r>
            <a:r>
              <a:rPr lang="de-DE" dirty="0"/>
              <a:t>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</a:t>
            </a:r>
            <a:r>
              <a:rPr lang="de-DE" dirty="0" smtClean="0"/>
              <a:t>1 m </a:t>
            </a:r>
            <a:r>
              <a:rPr lang="de-DE" dirty="0"/>
              <a:t>/ </a:t>
            </a:r>
            <a:r>
              <a:rPr lang="de-DE" dirty="0" smtClean="0"/>
              <a:t>1000 </a:t>
            </a:r>
            <a:r>
              <a:rPr lang="de-DE" dirty="0"/>
              <a:t>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Long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844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Yaw-Drift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r>
              <a:rPr lang="de-DE" dirty="0" smtClean="0"/>
              <a:t>Global Translation Error 2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Error ?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(?)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3650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uroc_cut_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495550"/>
            <a:ext cx="8496300" cy="326707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85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Translation Error</a:t>
            </a:r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Orientation Error</a:t>
            </a:r>
            <a:endParaRPr lang="de-DE" dirty="0"/>
          </a:p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smtClean="0"/>
              <a:t>Absolute Translation Error</a:t>
            </a:r>
          </a:p>
          <a:p>
            <a:pPr lvl="1"/>
            <a:r>
              <a:rPr lang="de-DE" dirty="0" smtClean="0"/>
              <a:t>Absolute Orientation Error</a:t>
            </a:r>
          </a:p>
          <a:p>
            <a:pPr lvl="1"/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Error</a:t>
            </a:r>
          </a:p>
          <a:p>
            <a:pPr lvl="1"/>
            <a:r>
              <a:rPr lang="de-DE" dirty="0" smtClean="0"/>
              <a:t>Yaw Error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lvl="1"/>
            <a:r>
              <a:rPr lang="de-DE" dirty="0" smtClean="0"/>
              <a:t>Processing Time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Frame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Sheme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604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925232" y="3795350"/>
            <a:ext cx="5092828" cy="727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" y="2410049"/>
            <a:ext cx="288000" cy="288000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2740033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502083"/>
            <a:ext cx="8782635" cy="75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85" y="1484714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22" name="Bild 21" descr="rpe_frames_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724243"/>
            <a:ext cx="2782923" cy="380507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1340714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4059392"/>
            <a:ext cx="4824000" cy="226591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3480143"/>
            <a:ext cx="3082154" cy="216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181648"/>
            <a:ext cx="2976000" cy="216000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696435"/>
            <a:ext cx="8536496" cy="4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Art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2" name="Bild 1" descr="state_of_the_a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33"/>
          <a:stretch/>
        </p:blipFill>
        <p:spPr>
          <a:xfrm>
            <a:off x="1599019" y="1238560"/>
            <a:ext cx="5945962" cy="3652703"/>
          </a:xfrm>
          <a:prstGeom prst="rect">
            <a:avLst/>
          </a:prstGeom>
        </p:spPr>
      </p:pic>
      <p:pic>
        <p:nvPicPr>
          <p:cNvPr id="7" name="Bild 6" descr="keyfr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22" y="2959382"/>
            <a:ext cx="2592331" cy="2513109"/>
          </a:xfrm>
          <a:prstGeom prst="rect">
            <a:avLst/>
          </a:prstGeom>
        </p:spPr>
      </p:pic>
      <p:pic>
        <p:nvPicPr>
          <p:cNvPr id="9" name="Bild 8" descr="filte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1" y="2959382"/>
            <a:ext cx="2041719" cy="22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4 cm / 1 m (4 %</a:t>
            </a:r>
            <a:r>
              <a:rPr lang="de-DE" dirty="0"/>
              <a:t>)	</a:t>
            </a:r>
            <a:r>
              <a:rPr lang="de-DE" dirty="0" smtClean="0"/>
              <a:t>	</a:t>
            </a:r>
            <a:r>
              <a:rPr lang="de-DE" dirty="0"/>
              <a:t>	LOE 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6" y="1072053"/>
            <a:ext cx="3383999" cy="2111616"/>
          </a:xfrm>
          <a:prstGeom prst="rect">
            <a:avLst/>
          </a:prstGeom>
        </p:spPr>
      </p:pic>
      <p:pic>
        <p:nvPicPr>
          <p:cNvPr id="10" name="Bild 9" descr="euroc_lte_per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6" y="3140965"/>
            <a:ext cx="3383999" cy="2111615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52" y="1165077"/>
            <a:ext cx="3383999" cy="21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49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3988202" y="5608371"/>
            <a:ext cx="3896167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988203" y="2886474"/>
            <a:ext cx="3896166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239862"/>
            <a:ext cx="334452" cy="28800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36" y="4464111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3596721"/>
            <a:ext cx="288000" cy="2880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925232" y="1679403"/>
            <a:ext cx="4012392" cy="191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1843083"/>
            <a:ext cx="3743999" cy="307948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2400618"/>
            <a:ext cx="3743999" cy="312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012544"/>
            <a:ext cx="3743999" cy="313374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3925232" y="4464111"/>
            <a:ext cx="4012392" cy="186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4604137"/>
            <a:ext cx="3743999" cy="304000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153891"/>
            <a:ext cx="3743999" cy="312000"/>
          </a:xfrm>
          <a:prstGeom prst="rect">
            <a:avLst/>
          </a:prstGeom>
        </p:spPr>
      </p:pic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732467"/>
            <a:ext cx="3743999" cy="300152"/>
          </a:xfrm>
          <a:prstGeom prst="rect">
            <a:avLst/>
          </a:prstGeom>
        </p:spPr>
      </p:pic>
      <p:pic>
        <p:nvPicPr>
          <p:cNvPr id="20" name="Bild 1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80072"/>
            <a:ext cx="3112000" cy="216000"/>
          </a:xfrm>
          <a:prstGeom prst="rect">
            <a:avLst/>
          </a:prstGeom>
        </p:spPr>
      </p:pic>
      <p:pic>
        <p:nvPicPr>
          <p:cNvPr id="21" name="Bild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009096"/>
            <a:ext cx="312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96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animBg="1"/>
      <p:bldP spid="23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778157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778158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778159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09" y="4863071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541489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541488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541490"/>
            <a:ext cx="2941298" cy="1835370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68" y="2976363"/>
            <a:ext cx="4877857" cy="3219056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 smtClean="0"/>
              <a:t>GTE_Z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4 cm / 1 m (4 %)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1 </a:t>
            </a:r>
            <a:r>
              <a:rPr lang="de-DE" dirty="0" err="1"/>
              <a:t>deg</a:t>
            </a:r>
            <a:r>
              <a:rPr lang="de-DE" dirty="0"/>
              <a:t> / 50 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5 cm / 50 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1433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225973"/>
            <a:ext cx="8496300" cy="1008137"/>
          </a:xfrm>
        </p:spPr>
        <p:txBody>
          <a:bodyPr/>
          <a:lstStyle/>
          <a:p>
            <a:r>
              <a:rPr lang="de-DE" dirty="0" err="1" smtClean="0"/>
              <a:t>Visensor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endParaRPr lang="de-DE" dirty="0" smtClean="0"/>
          </a:p>
          <a:p>
            <a:r>
              <a:rPr lang="de-DE" dirty="0" smtClean="0"/>
              <a:t>New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 – 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slow_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1126194"/>
            <a:ext cx="2795869" cy="1744623"/>
          </a:xfrm>
          <a:prstGeom prst="rect">
            <a:avLst/>
          </a:prstGeom>
        </p:spPr>
      </p:pic>
      <p:pic>
        <p:nvPicPr>
          <p:cNvPr id="9" name="Bild 8" descr="slow_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2870817"/>
            <a:ext cx="2795869" cy="1744623"/>
          </a:xfrm>
          <a:prstGeom prst="rect">
            <a:avLst/>
          </a:prstGeom>
        </p:spPr>
      </p:pic>
      <p:pic>
        <p:nvPicPr>
          <p:cNvPr id="11" name="Bild 10" descr="slow_az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4615439"/>
            <a:ext cx="2795869" cy="1744622"/>
          </a:xfrm>
          <a:prstGeom prst="rect">
            <a:avLst/>
          </a:prstGeom>
        </p:spPr>
      </p:pic>
      <p:pic>
        <p:nvPicPr>
          <p:cNvPr id="12" name="Bild 11" descr="slow_l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40664"/>
            <a:ext cx="3243071" cy="2023676"/>
          </a:xfrm>
          <a:prstGeom prst="rect">
            <a:avLst/>
          </a:prstGeom>
        </p:spPr>
      </p:pic>
      <p:pic>
        <p:nvPicPr>
          <p:cNvPr id="13" name="Bild 12" descr="slow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01380"/>
            <a:ext cx="3244540" cy="20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09004"/>
            <a:ext cx="8496300" cy="2025105"/>
          </a:xfrm>
        </p:spPr>
        <p:txBody>
          <a:bodyPr/>
          <a:lstStyle/>
          <a:p>
            <a:r>
              <a:rPr lang="de-DE" dirty="0" smtClean="0"/>
              <a:t>Yaw Drift</a:t>
            </a:r>
          </a:p>
          <a:p>
            <a:r>
              <a:rPr lang="de-DE" dirty="0" err="1" smtClean="0"/>
              <a:t>Translational</a:t>
            </a:r>
            <a:r>
              <a:rPr lang="de-DE" dirty="0" smtClean="0"/>
              <a:t> Drift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rovio_1_2D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937"/>
            <a:ext cx="4254500" cy="2984500"/>
          </a:xfrm>
          <a:prstGeom prst="rect">
            <a:avLst/>
          </a:prstGeom>
        </p:spPr>
      </p:pic>
      <p:pic>
        <p:nvPicPr>
          <p:cNvPr id="8" name="Bild 7" descr="rovio_1_err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94" y="0"/>
            <a:ext cx="4286806" cy="4723321"/>
          </a:xfrm>
          <a:prstGeom prst="rect">
            <a:avLst/>
          </a:prstGeom>
        </p:spPr>
      </p:pic>
      <p:pic>
        <p:nvPicPr>
          <p:cNvPr id="9" name="Bild 8" descr="rovio_1_yaw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39" y="4597366"/>
            <a:ext cx="4275060" cy="22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620714"/>
            <a:ext cx="3383999" cy="211161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66053"/>
            <a:ext cx="3383999" cy="211161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746386"/>
            <a:ext cx="3383998" cy="2111614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58" y="3015729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13" y="620714"/>
            <a:ext cx="3310135" cy="2065524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0" y="2666052"/>
            <a:ext cx="3383999" cy="211161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1" y="4746386"/>
            <a:ext cx="3383999" cy="2111615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1" y="2113049"/>
            <a:ext cx="4877857" cy="32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303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gravity</a:t>
            </a:r>
            <a:r>
              <a:rPr lang="de-DE" dirty="0" smtClean="0"/>
              <a:t>: Roll </a:t>
            </a:r>
            <a:r>
              <a:rPr lang="de-DE" dirty="0" err="1" smtClean="0"/>
              <a:t>and</a:t>
            </a:r>
            <a:r>
              <a:rPr lang="de-DE" dirty="0" smtClean="0"/>
              <a:t> Pitch Errors </a:t>
            </a:r>
            <a:r>
              <a:rPr lang="de-DE" dirty="0" err="1" smtClean="0"/>
              <a:t>bounded</a:t>
            </a:r>
            <a:r>
              <a:rPr lang="de-DE" dirty="0" smtClean="0"/>
              <a:t> (</a:t>
            </a:r>
            <a:r>
              <a:rPr lang="de-DE" dirty="0" err="1" smtClean="0"/>
              <a:t>small</a:t>
            </a:r>
            <a:r>
              <a:rPr lang="de-DE" dirty="0" smtClean="0"/>
              <a:t>)</a:t>
            </a:r>
          </a:p>
          <a:p>
            <a:r>
              <a:rPr lang="de-DE" dirty="0" smtClean="0"/>
              <a:t>Yaw Drift</a:t>
            </a:r>
          </a:p>
          <a:p>
            <a:r>
              <a:rPr lang="de-DE" dirty="0" smtClean="0"/>
              <a:t>World-X </a:t>
            </a:r>
            <a:r>
              <a:rPr lang="de-DE" dirty="0" err="1" smtClean="0"/>
              <a:t>and</a:t>
            </a:r>
            <a:r>
              <a:rPr lang="de-DE" dirty="0" smtClean="0"/>
              <a:t> World-Y Errors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Yaw Error</a:t>
            </a:r>
          </a:p>
          <a:p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Drift</a:t>
            </a:r>
          </a:p>
          <a:p>
            <a:endParaRPr lang="de-DE" dirty="0"/>
          </a:p>
          <a:p>
            <a:r>
              <a:rPr lang="de-DE" dirty="0" err="1" smtClean="0"/>
              <a:t>Local</a:t>
            </a:r>
            <a:r>
              <a:rPr lang="de-DE" dirty="0" smtClean="0"/>
              <a:t> Errors </a:t>
            </a:r>
            <a:r>
              <a:rPr lang="de-DE" dirty="0" err="1" smtClean="0"/>
              <a:t>cancel</a:t>
            </a:r>
            <a:r>
              <a:rPr lang="de-DE" dirty="0" smtClean="0"/>
              <a:t> out </a:t>
            </a:r>
            <a:r>
              <a:rPr lang="de-DE" dirty="0" smtClean="0">
                <a:sym typeface="Wingdings"/>
              </a:rPr>
              <a:t> Global Error </a:t>
            </a:r>
            <a:r>
              <a:rPr lang="de-DE" dirty="0" err="1" smtClean="0">
                <a:sym typeface="Wingdings"/>
              </a:rPr>
              <a:t>smaller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than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integrated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local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errors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45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3925232" y="3421006"/>
            <a:ext cx="5092828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9" y="2210625"/>
            <a:ext cx="288000" cy="288000"/>
          </a:xfrm>
          <a:prstGeom prst="rect">
            <a:avLst/>
          </a:prstGeom>
        </p:spPr>
      </p:pic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11" y="3517846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103235"/>
            <a:ext cx="8782635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8" name="Bild 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475150"/>
            <a:ext cx="8536495" cy="392619"/>
          </a:xfrm>
          <a:prstGeom prst="rect">
            <a:avLst/>
          </a:prstGeom>
        </p:spPr>
      </p:pic>
      <p:pic>
        <p:nvPicPr>
          <p:cNvPr id="10" name="Bild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3" y="3884721"/>
            <a:ext cx="4824000" cy="2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46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86" name="Gruppierung 85"/>
          <p:cNvGrpSpPr/>
          <p:nvPr/>
        </p:nvGrpSpPr>
        <p:grpSpPr>
          <a:xfrm>
            <a:off x="470559" y="1845114"/>
            <a:ext cx="3910575" cy="4127672"/>
            <a:chOff x="470559" y="1845114"/>
            <a:chExt cx="3910575" cy="4127672"/>
          </a:xfrm>
        </p:grpSpPr>
        <p:grpSp>
          <p:nvGrpSpPr>
            <p:cNvPr id="16" name="Gruppierung 15"/>
            <p:cNvGrpSpPr/>
            <p:nvPr/>
          </p:nvGrpSpPr>
          <p:grpSpPr>
            <a:xfrm>
              <a:off x="713531" y="4947233"/>
              <a:ext cx="886631" cy="1025553"/>
              <a:chOff x="1364385" y="3421784"/>
              <a:chExt cx="886631" cy="1025553"/>
            </a:xfrm>
          </p:grpSpPr>
          <p:cxnSp>
            <p:nvCxnSpPr>
              <p:cNvPr id="8" name="Gerade Verbindung mit Pfeil 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/>
              <p:cNvSpPr txBox="1"/>
              <p:nvPr/>
            </p:nvSpPr>
            <p:spPr>
              <a:xfrm>
                <a:off x="1565338" y="4078005"/>
                <a:ext cx="248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I</a:t>
                </a:r>
                <a:endParaRPr lang="de-DE" dirty="0"/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3494503" y="4814285"/>
              <a:ext cx="886631" cy="1025553"/>
              <a:chOff x="1364385" y="3421784"/>
              <a:chExt cx="886631" cy="1025553"/>
            </a:xfrm>
          </p:grpSpPr>
          <p:cxnSp>
            <p:nvCxnSpPr>
              <p:cNvPr id="18" name="Gerade Verbindung mit Pfeil 1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/>
              <p:cNvSpPr txBox="1"/>
              <p:nvPr/>
            </p:nvSpPr>
            <p:spPr>
              <a:xfrm>
                <a:off x="1565338" y="407800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J</a:t>
                </a:r>
                <a:endParaRPr lang="de-DE" dirty="0"/>
              </a:p>
            </p:txBody>
          </p:sp>
        </p:grpSp>
        <p:cxnSp>
          <p:nvCxnSpPr>
            <p:cNvPr id="45" name="Gerade Verbindung mit Pfeil 44"/>
            <p:cNvCxnSpPr/>
            <p:nvPr/>
          </p:nvCxnSpPr>
          <p:spPr>
            <a:xfrm flipV="1">
              <a:off x="976059" y="3078833"/>
              <a:ext cx="274979" cy="23652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 flipH="1" flipV="1">
              <a:off x="2350939" y="2826257"/>
              <a:ext cx="1248517" cy="24848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ung 57"/>
            <p:cNvGrpSpPr/>
            <p:nvPr/>
          </p:nvGrpSpPr>
          <p:grpSpPr>
            <a:xfrm>
              <a:off x="1050085" y="2180532"/>
              <a:ext cx="886631" cy="997145"/>
              <a:chOff x="1364385" y="3421784"/>
              <a:chExt cx="886631" cy="997145"/>
            </a:xfrm>
          </p:grpSpPr>
          <p:cxnSp>
            <p:nvCxnSpPr>
              <p:cNvPr id="59" name="Gerade Verbindung mit Pfeil 58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feld 61"/>
              <p:cNvSpPr txBox="1"/>
              <p:nvPr/>
            </p:nvSpPr>
            <p:spPr>
              <a:xfrm>
                <a:off x="1565338" y="3690441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  <p:grpSp>
          <p:nvGrpSpPr>
            <p:cNvPr id="63" name="Gruppierung 62"/>
            <p:cNvGrpSpPr/>
            <p:nvPr/>
          </p:nvGrpSpPr>
          <p:grpSpPr>
            <a:xfrm>
              <a:off x="2053692" y="2045251"/>
              <a:ext cx="886631" cy="997145"/>
              <a:chOff x="1364385" y="3421784"/>
              <a:chExt cx="886631" cy="997145"/>
            </a:xfrm>
          </p:grpSpPr>
          <p:cxnSp>
            <p:nvCxnSpPr>
              <p:cNvPr id="64" name="Gerade Verbindung mit Pfeil 63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/>
              <p:cNvSpPr txBox="1"/>
              <p:nvPr/>
            </p:nvSpPr>
            <p:spPr>
              <a:xfrm>
                <a:off x="1563795" y="3712604"/>
                <a:ext cx="351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</a:t>
                </a:r>
              </a:p>
            </p:txBody>
          </p:sp>
        </p:grpSp>
        <p:sp>
          <p:nvSpPr>
            <p:cNvPr id="68" name="Rechteck 67"/>
            <p:cNvSpPr/>
            <p:nvPr/>
          </p:nvSpPr>
          <p:spPr>
            <a:xfrm>
              <a:off x="661200" y="1845114"/>
              <a:ext cx="2497873" cy="1584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253060" y="1847859"/>
              <a:ext cx="80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Robot</a:t>
              </a:r>
              <a:endParaRPr lang="de-DE" dirty="0"/>
            </a:p>
          </p:txBody>
        </p:sp>
        <p:pic>
          <p:nvPicPr>
            <p:cNvPr id="82" name="Bild 81" descr="Bildschirmfoto 2015-11-21 um 14.35.5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3795283"/>
              <a:ext cx="543733" cy="319443"/>
            </a:xfrm>
            <a:prstGeom prst="rect">
              <a:avLst/>
            </a:prstGeom>
          </p:spPr>
        </p:pic>
        <p:pic>
          <p:nvPicPr>
            <p:cNvPr id="83" name="Bild 82" descr="Bildschirmfoto 2015-11-21 um 14.36.0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4163280"/>
              <a:ext cx="570041" cy="295577"/>
            </a:xfrm>
            <a:prstGeom prst="rect">
              <a:avLst/>
            </a:prstGeom>
          </p:spPr>
        </p:pic>
        <p:pic>
          <p:nvPicPr>
            <p:cNvPr id="84" name="Bild 83" descr="Bildschirmfoto 2015-11-21 um 14.36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3777602"/>
              <a:ext cx="542274" cy="332143"/>
            </a:xfrm>
            <a:prstGeom prst="rect">
              <a:avLst/>
            </a:prstGeom>
          </p:spPr>
        </p:pic>
        <p:pic>
          <p:nvPicPr>
            <p:cNvPr id="85" name="Bild 84" descr="Bildschirmfoto 2015-11-21 um 14.36.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4109745"/>
              <a:ext cx="579526" cy="34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602560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33792"/>
            <a:ext cx="8496300" cy="3900318"/>
          </a:xfrm>
        </p:spPr>
        <p:txBody>
          <a:bodyPr/>
          <a:lstStyle/>
          <a:p>
            <a:r>
              <a:rPr lang="de-CH" dirty="0" smtClean="0"/>
              <a:t>State Propagation </a:t>
            </a:r>
            <a:r>
              <a:rPr lang="de-CH" dirty="0" err="1" smtClean="0"/>
              <a:t>with</a:t>
            </a:r>
            <a:r>
              <a:rPr lang="de-CH" dirty="0" smtClean="0"/>
              <a:t> IMU (200 Hz)</a:t>
            </a:r>
          </a:p>
          <a:p>
            <a:pPr lvl="1"/>
            <a:r>
              <a:rPr lang="de-CH" dirty="0" smtClean="0"/>
              <a:t>Position, </a:t>
            </a:r>
            <a:r>
              <a:rPr lang="de-CH" dirty="0" err="1" smtClean="0"/>
              <a:t>Velocity</a:t>
            </a:r>
            <a:r>
              <a:rPr lang="de-CH" dirty="0" smtClean="0"/>
              <a:t>, Attitude, IMU </a:t>
            </a:r>
            <a:r>
              <a:rPr lang="de-CH" dirty="0" err="1" smtClean="0"/>
              <a:t>Biases</a:t>
            </a:r>
            <a:r>
              <a:rPr lang="de-CH" dirty="0" smtClean="0"/>
              <a:t>, </a:t>
            </a:r>
            <a:r>
              <a:rPr lang="de-CH" dirty="0"/>
              <a:t>IMU-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Extrinsics</a:t>
            </a:r>
            <a:r>
              <a:rPr lang="de-CH" dirty="0"/>
              <a:t>, </a:t>
            </a:r>
            <a:r>
              <a:rPr lang="de-CH" dirty="0" smtClean="0"/>
              <a:t>Features (</a:t>
            </a:r>
            <a:r>
              <a:rPr lang="de-CH" dirty="0" err="1" smtClean="0"/>
              <a:t>Bearing</a:t>
            </a:r>
            <a:r>
              <a:rPr lang="de-CH" dirty="0" smtClean="0"/>
              <a:t> </a:t>
            </a:r>
            <a:r>
              <a:rPr lang="de-CH" dirty="0" err="1" smtClean="0"/>
              <a:t>Vector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Distance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Frame)</a:t>
            </a:r>
          </a:p>
          <a:p>
            <a:r>
              <a:rPr lang="de-CH" dirty="0" smtClean="0"/>
              <a:t>Update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Cameraframes</a:t>
            </a:r>
            <a:r>
              <a:rPr lang="de-CH" dirty="0" smtClean="0"/>
              <a:t> (20 Hz)</a:t>
            </a:r>
          </a:p>
          <a:p>
            <a:pPr lvl="1"/>
            <a:r>
              <a:rPr lang="de-CH" dirty="0"/>
              <a:t>Feature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Fast Corner </a:t>
            </a:r>
            <a:r>
              <a:rPr lang="de-CH" dirty="0" err="1"/>
              <a:t>Detector</a:t>
            </a:r>
            <a:endParaRPr lang="de-CH" dirty="0"/>
          </a:p>
          <a:p>
            <a:pPr lvl="1"/>
            <a:r>
              <a:rPr lang="de-CH" dirty="0" smtClean="0"/>
              <a:t>Multilevel </a:t>
            </a:r>
            <a:r>
              <a:rPr lang="de-CH" dirty="0" err="1" smtClean="0"/>
              <a:t>patch</a:t>
            </a:r>
            <a:r>
              <a:rPr lang="de-CH" dirty="0" smtClean="0"/>
              <a:t> Features</a:t>
            </a:r>
          </a:p>
          <a:p>
            <a:pPr lvl="1"/>
            <a:r>
              <a:rPr lang="de-CH" dirty="0" err="1" smtClean="0"/>
              <a:t>Direct</a:t>
            </a:r>
            <a:r>
              <a:rPr lang="de-CH" dirty="0" smtClean="0"/>
              <a:t> </a:t>
            </a:r>
            <a:r>
              <a:rPr lang="de-CH" dirty="0" err="1" smtClean="0"/>
              <a:t>Intensity</a:t>
            </a:r>
            <a:r>
              <a:rPr lang="de-CH" dirty="0" smtClean="0"/>
              <a:t> Error</a:t>
            </a:r>
          </a:p>
          <a:p>
            <a:r>
              <a:rPr lang="de-CH" dirty="0" smtClean="0"/>
              <a:t>„Small“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Features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ROVIO </a:t>
            </a:r>
            <a:r>
              <a:rPr lang="de-CH" dirty="0"/>
              <a:t>– </a:t>
            </a:r>
            <a:r>
              <a:rPr lang="de-CH" dirty="0" smtClean="0"/>
              <a:t>Robust Visual </a:t>
            </a:r>
            <a:r>
              <a:rPr lang="de-CH" dirty="0" err="1" smtClean="0"/>
              <a:t>Inertial</a:t>
            </a:r>
            <a:r>
              <a:rPr lang="de-CH" dirty="0" smtClean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smtClean="0"/>
              <a:t>Approach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2612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7" name="ijrr_cut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333792"/>
            <a:ext cx="8496300" cy="34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</a:t>
            </a:r>
            <a:r>
              <a:rPr lang="de-CH" dirty="0" err="1" smtClean="0"/>
              <a:t>optimization</a:t>
            </a:r>
            <a:endParaRPr lang="de-CH" dirty="0"/>
          </a:p>
          <a:p>
            <a:pPr lvl="1"/>
            <a:r>
              <a:rPr lang="de-CH" dirty="0" smtClean="0"/>
              <a:t>Position, </a:t>
            </a:r>
            <a:r>
              <a:rPr lang="de-CH" dirty="0" err="1" smtClean="0"/>
              <a:t>Velocity</a:t>
            </a:r>
            <a:r>
              <a:rPr lang="de-CH" dirty="0" smtClean="0"/>
              <a:t>, Attitude, IMU </a:t>
            </a:r>
            <a:r>
              <a:rPr lang="de-CH" dirty="0" err="1" smtClean="0"/>
              <a:t>Biases</a:t>
            </a:r>
            <a:r>
              <a:rPr lang="de-CH" dirty="0" smtClean="0"/>
              <a:t>, Landmarks</a:t>
            </a:r>
          </a:p>
          <a:p>
            <a:r>
              <a:rPr lang="de-CH" dirty="0" smtClean="0"/>
              <a:t>Propagation </a:t>
            </a:r>
            <a:r>
              <a:rPr lang="de-CH" dirty="0" err="1" smtClean="0"/>
              <a:t>with</a:t>
            </a:r>
            <a:r>
              <a:rPr lang="de-CH" dirty="0" smtClean="0"/>
              <a:t> IMU</a:t>
            </a:r>
          </a:p>
          <a:p>
            <a:r>
              <a:rPr lang="de-CH" dirty="0" err="1" smtClean="0"/>
              <a:t>Multiscale</a:t>
            </a:r>
            <a:r>
              <a:rPr lang="de-CH" dirty="0" smtClean="0"/>
              <a:t> Harris </a:t>
            </a:r>
            <a:r>
              <a:rPr lang="de-CH" dirty="0" err="1"/>
              <a:t>corner</a:t>
            </a:r>
            <a:r>
              <a:rPr lang="de-CH" dirty="0"/>
              <a:t> </a:t>
            </a:r>
            <a:r>
              <a:rPr lang="de-CH" dirty="0" err="1"/>
              <a:t>detector</a:t>
            </a:r>
            <a:endParaRPr lang="de-CH" dirty="0"/>
          </a:p>
          <a:p>
            <a:r>
              <a:rPr lang="de-CH" dirty="0" err="1"/>
              <a:t>Brisk</a:t>
            </a:r>
            <a:r>
              <a:rPr lang="de-CH" dirty="0"/>
              <a:t> </a:t>
            </a:r>
            <a:r>
              <a:rPr lang="de-CH" dirty="0" err="1"/>
              <a:t>descriptor</a:t>
            </a:r>
            <a:r>
              <a:rPr lang="de-CH" dirty="0"/>
              <a:t> </a:t>
            </a:r>
            <a:r>
              <a:rPr lang="de-CH" dirty="0" err="1"/>
              <a:t>aligned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 smtClean="0"/>
              <a:t>gravity</a:t>
            </a:r>
            <a:endParaRPr lang="de-CH" dirty="0"/>
          </a:p>
          <a:p>
            <a:r>
              <a:rPr lang="de-CH" dirty="0" err="1" smtClean="0"/>
              <a:t>Marginalization</a:t>
            </a:r>
            <a:r>
              <a:rPr lang="de-CH" dirty="0" smtClean="0"/>
              <a:t>: Keep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several</a:t>
            </a:r>
            <a:r>
              <a:rPr lang="de-CH" dirty="0" smtClean="0"/>
              <a:t> </a:t>
            </a:r>
            <a:r>
              <a:rPr lang="de-CH" dirty="0" err="1" smtClean="0"/>
              <a:t>Keyframes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Landmarks </a:t>
            </a:r>
          </a:p>
          <a:p>
            <a:r>
              <a:rPr lang="de-CH" dirty="0" smtClean="0"/>
              <a:t>„Large“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Features</a:t>
            </a:r>
          </a:p>
          <a:p>
            <a:pPr lvl="1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OKVIS – Optimal </a:t>
            </a:r>
            <a:r>
              <a:rPr lang="de-CH" dirty="0" err="1" smtClean="0"/>
              <a:t>Keyframe-Based</a:t>
            </a:r>
            <a:r>
              <a:rPr lang="de-CH" dirty="0" smtClean="0"/>
              <a:t> Visual </a:t>
            </a:r>
            <a:r>
              <a:rPr lang="de-CH" dirty="0" err="1" smtClean="0"/>
              <a:t>Inertial</a:t>
            </a:r>
            <a:r>
              <a:rPr lang="de-CH" dirty="0" smtClean="0"/>
              <a:t> SLAM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4013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675" y="2024063"/>
            <a:ext cx="7485063" cy="42100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Visual </a:t>
            </a:r>
            <a:r>
              <a:rPr lang="de-CH" dirty="0" err="1"/>
              <a:t>Inertial</a:t>
            </a:r>
            <a:r>
              <a:rPr lang="de-CH" dirty="0"/>
              <a:t> SLAM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- 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ijrr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" y="1592714"/>
            <a:ext cx="2980654" cy="1859928"/>
          </a:xfrm>
          <a:prstGeom prst="rect">
            <a:avLst/>
          </a:prstGeom>
        </p:spPr>
      </p:pic>
      <p:pic>
        <p:nvPicPr>
          <p:cNvPr id="8" name="Bild 7" descr="ijrr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09" y="1592713"/>
            <a:ext cx="2980654" cy="1859928"/>
          </a:xfrm>
          <a:prstGeom prst="rect">
            <a:avLst/>
          </a:prstGeom>
        </p:spPr>
      </p:pic>
      <p:pic>
        <p:nvPicPr>
          <p:cNvPr id="9" name="Bild 8" descr="ijrr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1" y="1592713"/>
            <a:ext cx="2983278" cy="1861565"/>
          </a:xfrm>
          <a:prstGeom prst="rect">
            <a:avLst/>
          </a:prstGeom>
        </p:spPr>
      </p:pic>
      <p:pic>
        <p:nvPicPr>
          <p:cNvPr id="10" name="Bild 9" descr="ijrr_gte_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" y="3946608"/>
            <a:ext cx="2976228" cy="1857166"/>
          </a:xfrm>
          <a:prstGeom prst="rect">
            <a:avLst/>
          </a:prstGeom>
        </p:spPr>
      </p:pic>
      <p:pic>
        <p:nvPicPr>
          <p:cNvPr id="11" name="Bild 10" descr="ijrr_gte_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5" y="3946608"/>
            <a:ext cx="2976228" cy="1857166"/>
          </a:xfrm>
          <a:prstGeom prst="rect">
            <a:avLst/>
          </a:prstGeom>
        </p:spPr>
      </p:pic>
      <p:pic>
        <p:nvPicPr>
          <p:cNvPr id="12" name="Bild 11" descr="ijrr_gte_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1" y="3946608"/>
            <a:ext cx="2976228" cy="18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1085</Words>
  <Application>Microsoft Macintosh PowerPoint</Application>
  <PresentationFormat>Bildschirmpräsentation (4:3)</PresentationFormat>
  <Paragraphs>303</Paragraphs>
  <Slides>39</Slides>
  <Notes>4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PowerPoint_Template</vt:lpstr>
      <vt:lpstr>Visual-Inertial Odometry: Evaluating ROVIO and OKVIS</vt:lpstr>
      <vt:lpstr>Intro </vt:lpstr>
      <vt:lpstr>State of the Art </vt:lpstr>
      <vt:lpstr>ROVIO – Robust Visual Inertial Odometry Using a Direct EKF-Based Approach</vt:lpstr>
      <vt:lpstr>ROVIO – Robust Visual Inertial Odometry Using a Direct EKF-Based Approach</vt:lpstr>
      <vt:lpstr>OKVIS – Optimal Keyframe-Based Visual Inertial SLAM</vt:lpstr>
      <vt:lpstr>OKVIS – Optimal Keyframe-Based Visual Inertial SLAM</vt:lpstr>
      <vt:lpstr>Comparison - Global Accuracy </vt:lpstr>
      <vt:lpstr>Global Accuracy – separated axes  </vt:lpstr>
      <vt:lpstr>Global Accuracy – yaw and world-z </vt:lpstr>
      <vt:lpstr>Local Accuracy </vt:lpstr>
      <vt:lpstr>Results </vt:lpstr>
      <vt:lpstr>VI Sensor </vt:lpstr>
      <vt:lpstr>Towards non-timesynchronized Hardware</vt:lpstr>
      <vt:lpstr>Slow Dataset </vt:lpstr>
      <vt:lpstr>Fast dataset </vt:lpstr>
      <vt:lpstr>Fast dataset – Fixed Extrinsics </vt:lpstr>
      <vt:lpstr>Outlook</vt:lpstr>
      <vt:lpstr>PowerPoint-Präsentation</vt:lpstr>
      <vt:lpstr>Features / Computational Complexity </vt:lpstr>
      <vt:lpstr>Ev features</vt:lpstr>
      <vt:lpstr>Long Trajectory</vt:lpstr>
      <vt:lpstr>PowerPoint-Präsentation</vt:lpstr>
      <vt:lpstr>PowerPoint-Präsentation</vt:lpstr>
      <vt:lpstr>Long Trajectory: Summary (create Table!)</vt:lpstr>
      <vt:lpstr>Results </vt:lpstr>
      <vt:lpstr>Short Trajectory </vt:lpstr>
      <vt:lpstr>Evaluation Sheme </vt:lpstr>
      <vt:lpstr>PowerPoint-Präsentation</vt:lpstr>
      <vt:lpstr>PowerPoint-Präsentation</vt:lpstr>
      <vt:lpstr>PowerPoint-Präsentation</vt:lpstr>
      <vt:lpstr>PowerPoint-Präsentation</vt:lpstr>
      <vt:lpstr>Short Trajectory: Summary (create Table!) </vt:lpstr>
      <vt:lpstr>Slow Dataset – Global Accuracy </vt:lpstr>
      <vt:lpstr>PowerPoint-Präsentation</vt:lpstr>
      <vt:lpstr>PowerPoint-Präsentation</vt:lpstr>
      <vt:lpstr>Global Error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165</cp:revision>
  <cp:lastPrinted>2013-06-08T11:22:51Z</cp:lastPrinted>
  <dcterms:created xsi:type="dcterms:W3CDTF">2013-05-24T16:23:39Z</dcterms:created>
  <dcterms:modified xsi:type="dcterms:W3CDTF">2015-12-03T01:03:40Z</dcterms:modified>
</cp:coreProperties>
</file>